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342" r:id="rId5"/>
    <p:sldId id="352" r:id="rId6"/>
    <p:sldId id="358" r:id="rId7"/>
    <p:sldId id="372" r:id="rId8"/>
    <p:sldId id="349" r:id="rId9"/>
    <p:sldId id="353" r:id="rId10"/>
    <p:sldId id="371" r:id="rId11"/>
    <p:sldId id="385" r:id="rId12"/>
    <p:sldId id="373" r:id="rId13"/>
    <p:sldId id="374" r:id="rId14"/>
    <p:sldId id="354" r:id="rId15"/>
    <p:sldId id="375" r:id="rId16"/>
    <p:sldId id="384" r:id="rId17"/>
    <p:sldId id="376" r:id="rId18"/>
    <p:sldId id="387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57" r:id="rId27"/>
    <p:sldId id="3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E202E"/>
    <a:srgbClr val="E949ED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microsoft.com/office/2018/10/relationships/authors" Target="author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notesMaster" Target="notesMasters/notes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5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5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5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5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source=web&amp;rct=j&amp;opi=89978449&amp;url=https://www.investopedia.com/terms/e/ecommerce.asp&amp;ved=2ahUKEwif1enlyfeCAxXW1jgGHbmWDr4QFnoECEUQAQ&amp;usg=AOvVaw3RYZWh2DHXhEBdLbNOdBlS" TargetMode="External" /><Relationship Id="rId7" Type="http://schemas.openxmlformats.org/officeDocument/2006/relationships/hyperlink" Target="https://www.miquido.com/blog/perks-of-recommendation-systems-in-business/" TargetMode="External" /><Relationship Id="rId2" Type="http://schemas.openxmlformats.org/officeDocument/2006/relationships/hyperlink" Target="https://www.kaggle.com/code/shawamar/product-recommendation-system-for-e-commerce" TargetMode="External" /><Relationship Id="rId1" Type="http://schemas.openxmlformats.org/officeDocument/2006/relationships/slideLayout" Target="../slideLayouts/slideLayout9.xml" /><Relationship Id="rId6" Type="http://schemas.openxmlformats.org/officeDocument/2006/relationships/hyperlink" Target="https://www.turing.com/kb/collaborative-filtering-in-recommender-system" TargetMode="External" /><Relationship Id="rId5" Type="http://schemas.openxmlformats.org/officeDocument/2006/relationships/hyperlink" Target="https://www.techtarget.com/searchcio/definition/e-commerce" TargetMode="External" /><Relationship Id="rId4" Type="http://schemas.openxmlformats.org/officeDocument/2006/relationships/hyperlink" Target="https://www.nvidia.com/en-us/glossary/recommendation-system/" TargetMode="Externa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killsmuggler/amazon-ratings" TargetMode="External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9" y="2625987"/>
            <a:ext cx="12191998" cy="132344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Arial Nova" panose="020B0504020202020204" pitchFamily="34" charset="0"/>
              </a:rPr>
              <a:t>PRODUCT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RECOMMENDATION SYSYTEM AND ECOMMERCE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939674-D59B-64CE-DB0E-1300CAB69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911921"/>
            <a:ext cx="12192000" cy="1957419"/>
          </a:xfrm>
        </p:spPr>
        <p:txBody>
          <a:bodyPr/>
          <a:lstStyle/>
          <a:p>
            <a:r>
              <a:rPr lang="en-US" dirty="0"/>
              <a:t>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Mentor -- ANJANEYULU SIR</a:t>
            </a:r>
          </a:p>
          <a:p>
            <a:r>
              <a:rPr lang="en-US" dirty="0"/>
              <a:t>                                                         Team Members -- J.FRANKLIN</a:t>
            </a:r>
          </a:p>
          <a:p>
            <a:r>
              <a:rPr lang="en-US" dirty="0"/>
              <a:t>                                                                                N.SHIVANI </a:t>
            </a:r>
          </a:p>
          <a:p>
            <a:r>
              <a:rPr lang="en-US" dirty="0"/>
              <a:t>                                                                                 G.MANISHA</a:t>
            </a:r>
          </a:p>
          <a:p>
            <a:r>
              <a:rPr lang="en-US" dirty="0"/>
              <a:t>                                                                                   D.SRI LAXMI</a:t>
            </a:r>
          </a:p>
          <a:p>
            <a:r>
              <a:rPr lang="en-US" dirty="0"/>
              <a:t>                                                                                     K. VAISHNAVI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84AE-9B3F-8EC4-7126-081EF0EA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90" y="856165"/>
            <a:ext cx="6910627" cy="1164882"/>
          </a:xfrm>
        </p:spPr>
        <p:txBody>
          <a:bodyPr/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Data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91256-2D4D-5EDC-A277-96F3BC632F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79174" y="2497061"/>
            <a:ext cx="6888665" cy="1347152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dirty="0">
                <a:solidFill>
                  <a:srgbClr val="E949ED"/>
                </a:solidFill>
                <a:effectLst/>
                <a:latin typeface="Inter"/>
              </a:rPr>
              <a:t>This dataset contains product reviews and metadata from Amazon, including 142.8 million reviews spanning May 1996 - July 2014.</a:t>
            </a:r>
            <a:endParaRPr lang="en-US" sz="1800" dirty="0">
              <a:solidFill>
                <a:srgbClr val="E949ED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362B4-7BC3-399B-1507-C83EB93E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363DB-C5AE-EFA1-C17D-0940913C7D67}"/>
              </a:ext>
            </a:extLst>
          </p:cNvPr>
          <p:cNvSpPr txBox="1"/>
          <p:nvPr/>
        </p:nvSpPr>
        <p:spPr>
          <a:xfrm>
            <a:off x="2565918" y="4515176"/>
            <a:ext cx="63821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B0F0"/>
                </a:solidFill>
                <a:effectLst/>
                <a:latin typeface="inherit"/>
              </a:rPr>
              <a:t>the unique </a:t>
            </a:r>
            <a:r>
              <a:rPr lang="en-US" b="1" i="0" dirty="0" err="1">
                <a:solidFill>
                  <a:srgbClr val="00B0F0"/>
                </a:solidFill>
                <a:effectLst/>
                <a:latin typeface="inherit"/>
              </a:rPr>
              <a:t>UserId</a:t>
            </a:r>
            <a:r>
              <a:rPr lang="en-US" b="0" i="0" dirty="0">
                <a:solidFill>
                  <a:srgbClr val="00B0F0"/>
                </a:solidFill>
                <a:effectLst/>
                <a:latin typeface="inherit"/>
              </a:rPr>
              <a:t> (Customer Identification),</a:t>
            </a:r>
          </a:p>
          <a:p>
            <a:pPr marL="285750" indent="-285750" algn="l" fontAlgn="base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inherit"/>
              </a:rPr>
              <a:t>the product </a:t>
            </a: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inherit"/>
              </a:rPr>
              <a:t>ASIN</a:t>
            </a: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inherit"/>
              </a:rPr>
              <a:t> (Amazon's unique product identification code for each product),</a:t>
            </a:r>
          </a:p>
          <a:p>
            <a:pPr marL="285750" indent="-285750" algn="l" fontAlgn="base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nherit"/>
              </a:rPr>
              <a:t>Ratings</a:t>
            </a:r>
            <a:r>
              <a:rPr lang="en-US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inherit"/>
              </a:rPr>
              <a:t> (ranging from 1-5 based on customer satisfaction) and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inherit"/>
              </a:rPr>
              <a:t>of the rating (in UNIX time)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inherit"/>
              </a:rPr>
              <a:t> the </a:t>
            </a: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inherit"/>
              </a:rPr>
              <a:t>Timestamp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inherit"/>
              </a:rPr>
              <a:t> </a:t>
            </a:r>
            <a:endParaRPr lang="en-US" b="0" i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inheri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B02B7-E027-ED61-0D0F-8E8D0496E25C}"/>
              </a:ext>
            </a:extLst>
          </p:cNvPr>
          <p:cNvSpPr txBox="1"/>
          <p:nvPr/>
        </p:nvSpPr>
        <p:spPr>
          <a:xfrm>
            <a:off x="1166325" y="4156701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It contains</a:t>
            </a:r>
          </a:p>
        </p:txBody>
      </p:sp>
    </p:spTree>
    <p:extLst>
      <p:ext uri="{BB962C8B-B14F-4D97-AF65-F5344CB8AC3E}">
        <p14:creationId xmlns:p14="http://schemas.microsoft.com/office/powerpoint/2010/main" val="15044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D0CA-F987-2F75-1963-E25A1979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7D4CA-AD65-F982-AF27-5D3923F10C9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6496" y="2467913"/>
            <a:ext cx="6888665" cy="961087"/>
          </a:xfrm>
        </p:spPr>
        <p:txBody>
          <a:bodyPr/>
          <a:lstStyle/>
          <a:p>
            <a:r>
              <a:rPr lang="en-US" sz="2400" dirty="0"/>
              <a:t>Model based collaborative system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POPULARITY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BASED</a:t>
            </a:r>
            <a:r>
              <a:rPr lang="en-US" sz="2400" dirty="0">
                <a:solidFill>
                  <a:srgbClr val="00B050"/>
                </a:solidFill>
              </a:rPr>
              <a:t> REOMMENDATION SYSTEM</a:t>
            </a:r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1BD01-A0D1-B961-E7D1-AB1EBF0E0A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2818" y="4484630"/>
            <a:ext cx="6791314" cy="1657164"/>
          </a:xfrm>
        </p:spPr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Inter"/>
              </a:rPr>
              <a:t>Popularity based are a great strategy to target the new customers with the most popular products sold on a business's website and is very useful to cold start a recommendation engine.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D96E-CE02-4792-0F78-02808C77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146" name="Picture 2" descr="Movie Recommender System By Tian Li, Yusheng Miao, Yaozhong Kang">
            <a:extLst>
              <a:ext uri="{FF2B5EF4-FFF2-40B4-BE49-F238E27FC236}">
                <a16:creationId xmlns:a16="http://schemas.microsoft.com/office/drawing/2014/main" id="{DB9A452D-A07A-A79F-FE83-E9AEC0AF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60" y="0"/>
            <a:ext cx="49868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3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935E-D900-BAEF-5A35-39CAABCA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sng" dirty="0">
                <a:solidFill>
                  <a:srgbClr val="FFFF00"/>
                </a:solidFill>
              </a:rPr>
              <a:t>STATISTICAL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38C2-3008-6F51-9651-65181CC0EAF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5537" y="2234612"/>
            <a:ext cx="2743200" cy="2743200"/>
          </a:xfrm>
        </p:spPr>
        <p:txBody>
          <a:bodyPr/>
          <a:lstStyle/>
          <a:p>
            <a:r>
              <a:rPr lang="en-US" b="1" u="sng" dirty="0">
                <a:solidFill>
                  <a:srgbClr val="DE202E"/>
                </a:solidFill>
              </a:rPr>
              <a:t>CONTENT BASED RECOMMENDATION SYSTEM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      Comparing user interests to product features . The products that have the most overlapping features with user interests are what’s recommended</a:t>
            </a:r>
            <a:endParaRPr lang="en-US" b="1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F8FD3-8A31-7416-6A4C-44D1AB73FB4A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508311" y="1601859"/>
            <a:ext cx="5169158" cy="4483105"/>
          </a:xfrm>
        </p:spPr>
        <p:txBody>
          <a:bodyPr/>
          <a:lstStyle/>
          <a:p>
            <a:r>
              <a:rPr lang="en-US" b="1" u="sng" dirty="0">
                <a:solidFill>
                  <a:srgbClr val="DE202E"/>
                </a:solidFill>
              </a:rPr>
              <a:t>Collaborative Filtering</a:t>
            </a:r>
          </a:p>
          <a:p>
            <a:r>
              <a:rPr lang="en-US" dirty="0">
                <a:solidFill>
                  <a:srgbClr val="DE202E"/>
                </a:solidFill>
              </a:rPr>
              <a:t>    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Measures or techniques used are -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               - </a:t>
            </a:r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</a:rPr>
              <a:t>neighbour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(cosine, correlation)</a:t>
            </a:r>
          </a:p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                  - clustering</a:t>
            </a:r>
          </a:p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                  - Graph theory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Commonly used techniques -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                          -  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Bayesian approach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                              -    clustering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                               -    Artificial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nueral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networks 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                                -   Linear regression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                                 - Probabilistic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2322C9-C2D3-9759-361F-7F8173CDBD01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983263" y="2247198"/>
            <a:ext cx="2743200" cy="2735210"/>
          </a:xfrm>
        </p:spPr>
        <p:txBody>
          <a:bodyPr/>
          <a:lstStyle/>
          <a:p>
            <a:r>
              <a:rPr lang="en-US" u="sng" dirty="0">
                <a:solidFill>
                  <a:srgbClr val="DE202E"/>
                </a:solidFill>
              </a:rPr>
              <a:t>HYBRID RECOMMENDATION SYSTEM</a:t>
            </a:r>
          </a:p>
          <a:p>
            <a:r>
              <a:rPr lang="en-US" dirty="0">
                <a:solidFill>
                  <a:srgbClr val="DE202E"/>
                </a:solidFill>
              </a:rPr>
              <a:t>   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Uses both collaborative data and content based .  Simultaneously which helps to suggest a similar or close item to the users</a:t>
            </a:r>
            <a:endParaRPr lang="en-US" dirty="0">
              <a:solidFill>
                <a:srgbClr val="DE202E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9482B6-2ADD-4BB7-3E0B-2CE754F63B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101778"/>
            <a:ext cx="10515600" cy="613963"/>
          </a:xfrm>
        </p:spPr>
        <p:txBody>
          <a:bodyPr/>
          <a:lstStyle/>
          <a:p>
            <a:r>
              <a:rPr lang="en-US" dirty="0"/>
              <a:t>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E18CD-7883-43F2-444E-81728A7A6356}"/>
              </a:ext>
            </a:extLst>
          </p:cNvPr>
          <p:cNvSpPr txBox="1"/>
          <p:nvPr/>
        </p:nvSpPr>
        <p:spPr>
          <a:xfrm>
            <a:off x="660920" y="6086224"/>
            <a:ext cx="683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Methods we used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content based &amp; collaborative filtering </a:t>
            </a:r>
            <a:r>
              <a:rPr lang="en-US" dirty="0">
                <a:solidFill>
                  <a:srgbClr val="92D050"/>
                </a:solidFill>
              </a:rPr>
              <a:t>and techniques we used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correlation matrix based on data</a:t>
            </a:r>
          </a:p>
        </p:txBody>
      </p:sp>
    </p:spTree>
    <p:extLst>
      <p:ext uri="{BB962C8B-B14F-4D97-AF65-F5344CB8AC3E}">
        <p14:creationId xmlns:p14="http://schemas.microsoft.com/office/powerpoint/2010/main" val="3407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30060-09B9-5EA8-DD5E-0386F2547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58722"/>
            <a:ext cx="12192000" cy="1323440"/>
          </a:xfrm>
        </p:spPr>
        <p:txBody>
          <a:bodyPr/>
          <a:lstStyle/>
          <a:p>
            <a:r>
              <a:rPr lang="en-US" sz="3200" dirty="0">
                <a:latin typeface="Algerian" panose="04020705040A02060702" pitchFamily="82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60931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6214212-462B-96C6-3C70-BFFEB6E3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C000"/>
                </a:solidFill>
              </a:rPr>
              <a:t>Popularity based Recommendation System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74B5DC-373C-6E96-37D3-3228079D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561424-9532-0C3B-3FD0-E9D0424DABE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726867" y="1483648"/>
            <a:ext cx="902143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0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C96-2E2A-4B77-0DA9-1716CD8E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207C5-0819-2C7A-0AAF-0E4E2F38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86" y="783771"/>
            <a:ext cx="9819860" cy="52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CFC95-45D9-CD00-B855-4EF179C6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F040CC-8FCA-51A1-C016-64FED628DD25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1415296" y="841375"/>
            <a:ext cx="9212120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9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90F9C-59A9-B460-842F-32AE8DDD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87EBF-852D-73D7-9F63-ACFC461A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38" y="1108722"/>
            <a:ext cx="6417608" cy="4640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E0E336-776D-DB3D-8929-F3FC4EB0E5AA}"/>
              </a:ext>
            </a:extLst>
          </p:cNvPr>
          <p:cNvSpPr txBox="1"/>
          <p:nvPr/>
        </p:nvSpPr>
        <p:spPr>
          <a:xfrm>
            <a:off x="7417836" y="2593739"/>
            <a:ext cx="47757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B0F0"/>
                </a:solidFill>
                <a:effectLst/>
                <a:latin typeface="Inter"/>
              </a:rPr>
              <a:t>Analysis:</a:t>
            </a:r>
            <a:endParaRPr lang="en-US" b="0" i="0" dirty="0">
              <a:solidFill>
                <a:srgbClr val="00B0F0"/>
              </a:solidFill>
              <a:effectLst/>
              <a:latin typeface="Inter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B0F0"/>
                </a:solidFill>
                <a:effectLst/>
                <a:latin typeface="Inter"/>
              </a:rPr>
              <a:t>The above graph gives us the most popular products (arranged in descending order) sold by the business.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B0F0"/>
                </a:solidFill>
                <a:effectLst/>
                <a:latin typeface="Inter"/>
              </a:rPr>
              <a:t>For </a:t>
            </a:r>
            <a:r>
              <a:rPr lang="en-US" b="0" i="0" dirty="0" err="1">
                <a:solidFill>
                  <a:srgbClr val="00B0F0"/>
                </a:solidFill>
                <a:effectLst/>
                <a:latin typeface="Inter"/>
              </a:rPr>
              <a:t>eaxmple</a:t>
            </a:r>
            <a:r>
              <a:rPr lang="en-US" b="0" i="0" dirty="0">
                <a:solidFill>
                  <a:srgbClr val="00B0F0"/>
                </a:solidFill>
                <a:effectLst/>
                <a:latin typeface="Inter"/>
              </a:rPr>
              <a:t>, product, ID # B001MA0QY2</a:t>
            </a:r>
            <a:r>
              <a:rPr lang="en-US" b="0" i="0" dirty="0">
                <a:solidFill>
                  <a:srgbClr val="FFFF00"/>
                </a:solidFill>
                <a:effectLst/>
                <a:latin typeface="Inter"/>
              </a:rPr>
              <a:t> ( Maybelline New York Sky High washable </a:t>
            </a:r>
            <a:r>
              <a:rPr lang="en-US" b="0" i="0" dirty="0" err="1">
                <a:solidFill>
                  <a:srgbClr val="FFFF00"/>
                </a:solidFill>
                <a:effectLst/>
                <a:latin typeface="Inter"/>
              </a:rPr>
              <a:t>Masacara</a:t>
            </a:r>
            <a:r>
              <a:rPr lang="en-US" b="0" i="0" dirty="0">
                <a:solidFill>
                  <a:srgbClr val="FFFF00"/>
                </a:solidFill>
                <a:effectLst/>
                <a:latin typeface="Inter"/>
              </a:rPr>
              <a:t> )</a:t>
            </a:r>
            <a:r>
              <a:rPr lang="en-US" b="0" i="0" dirty="0">
                <a:solidFill>
                  <a:srgbClr val="00B0F0"/>
                </a:solidFill>
                <a:effectLst/>
                <a:latin typeface="Inter"/>
              </a:rPr>
              <a:t>has sales of over 7000, the next most popular product, ID # B0009V1YR8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ter"/>
              </a:rPr>
              <a:t>(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ter"/>
              </a:rPr>
              <a:t>PanOxyl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ter"/>
              </a:rPr>
              <a:t> Acne Foaming Wash )</a:t>
            </a:r>
            <a:r>
              <a:rPr lang="en-US" b="0" i="0" dirty="0">
                <a:solidFill>
                  <a:srgbClr val="00B0F0"/>
                </a:solidFill>
                <a:effectLst/>
                <a:latin typeface="Inter"/>
              </a:rPr>
              <a:t> has sales of 3000, etc</a:t>
            </a:r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546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95C14C-6442-FDE5-64C4-E98DD63E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57" y="357626"/>
            <a:ext cx="10515600" cy="1325563"/>
          </a:xfrm>
        </p:spPr>
        <p:txBody>
          <a:bodyPr/>
          <a:lstStyle/>
          <a:p>
            <a:r>
              <a:rPr lang="en-US" sz="3200" b="1" u="sng" dirty="0">
                <a:solidFill>
                  <a:srgbClr val="00B0F0"/>
                </a:solidFill>
              </a:rPr>
              <a:t>Item based collaborative using correlation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4B190-13B6-5F89-8FBB-FC68440C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D33397-4853-84E3-5B94-5FCEFF91392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690845" y="2111834"/>
            <a:ext cx="10493375" cy="39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9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3B1D6-2E03-C2F5-2F94-A639E3F4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107004-9DF5-672E-2C7A-815B51225196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933288" y="1562625"/>
            <a:ext cx="10493375" cy="38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9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EB6A5-7896-B3F5-EA95-D6870C3E26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TO RECOMMEND TOP 10 BEAUTY PRODUCTS ON AMAZON APP BASED ON CUSTOMER REVIEWS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Pin by entertainment on Best amazon products in USA | Best amazon ...">
            <a:extLst>
              <a:ext uri="{FF2B5EF4-FFF2-40B4-BE49-F238E27FC236}">
                <a16:creationId xmlns:a16="http://schemas.microsoft.com/office/drawing/2014/main" id="{8FE34679-A6C9-6819-E37F-EC2E69413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4" y="0"/>
            <a:ext cx="465286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1C9AC-7CA4-60A8-3FF5-3780EE48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8960191-7786-F0F4-0B1C-796976D2C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8">
            <a:extLst>
              <a:ext uri="{FF2B5EF4-FFF2-40B4-BE49-F238E27FC236}">
                <a16:creationId xmlns:a16="http://schemas.microsoft.com/office/drawing/2014/main" id="{A242A715-F291-B1F4-1FF5-4F7EDC30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22" y="689547"/>
            <a:ext cx="9157765" cy="55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EB9F482-8FBF-73C9-F5BE-17AAAA28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52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7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C02F7-91A6-2020-F76A-38681460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4D0FA-C8BB-D850-1684-1255ED07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35" y="720155"/>
            <a:ext cx="8382095" cy="244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57621-39EE-3070-B661-A042A2291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085" y="1931437"/>
            <a:ext cx="2992125" cy="4659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32C57D-AED1-062D-C006-87F9CE949691}"/>
              </a:ext>
            </a:extLst>
          </p:cNvPr>
          <p:cNvSpPr txBox="1"/>
          <p:nvPr/>
        </p:nvSpPr>
        <p:spPr>
          <a:xfrm>
            <a:off x="401135" y="3445219"/>
            <a:ext cx="8099053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sng" dirty="0">
                <a:solidFill>
                  <a:srgbClr val="FFFF00"/>
                </a:solidFill>
                <a:effectLst/>
                <a:latin typeface="Inter"/>
              </a:rPr>
              <a:t>Conclusion:  </a:t>
            </a:r>
          </a:p>
          <a:p>
            <a:r>
              <a:rPr lang="en-US" dirty="0">
                <a:solidFill>
                  <a:srgbClr val="FFFF00"/>
                </a:solidFill>
                <a:latin typeface="Inter"/>
              </a:rPr>
              <a:t>              </a:t>
            </a:r>
            <a:r>
              <a:rPr lang="en-US" b="0" i="0" dirty="0">
                <a:solidFill>
                  <a:srgbClr val="FFFF00"/>
                </a:solidFill>
                <a:effectLst/>
                <a:latin typeface="Inter"/>
              </a:rPr>
              <a:t>Here are the top 10 products to be displayed by the recommendation system to the above customer based on the purchase history of other customers in the website.   Products named 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nter"/>
              </a:rPr>
              <a:t>--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nter"/>
              </a:rPr>
              <a:t>L’Oreal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nter"/>
              </a:rPr>
              <a:t> Paris Voluminous Lash Paradise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                                                       -- Maybelline Instant Age Rewind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                                                       -- Differin GEL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                                                       --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Olaplex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No.5 conditioner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                                                       -- Sol De Janeiro body fragrance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                                                       --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Laneige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Lip Sleeping Mask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                                                       -- Revlon One-step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Volumiser</a:t>
            </a: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Inter"/>
            </a:endParaRP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                                                       -- Maybelline New York Matte  ink liquid lipstick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                                                       --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Truskin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Naturals vitamin C serum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                                                       --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Heeta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 scalp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Inter"/>
              </a:rPr>
              <a:t>MAssager</a:t>
            </a: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07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EB305-D5A1-B450-A7BD-3AE6B9E3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Work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Distribution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175980-87E5-35F7-E86F-00B9589B10E5}"/>
              </a:ext>
            </a:extLst>
          </p:cNvPr>
          <p:cNvCxnSpPr>
            <a:cxnSpLocks/>
          </p:cNvCxnSpPr>
          <p:nvPr/>
        </p:nvCxnSpPr>
        <p:spPr>
          <a:xfrm>
            <a:off x="5878286" y="1334278"/>
            <a:ext cx="0" cy="6857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3D2927-8CA8-6437-9D2F-A0B51A276AD5}"/>
              </a:ext>
            </a:extLst>
          </p:cNvPr>
          <p:cNvCxnSpPr>
            <a:cxnSpLocks/>
          </p:cNvCxnSpPr>
          <p:nvPr/>
        </p:nvCxnSpPr>
        <p:spPr>
          <a:xfrm>
            <a:off x="1586204" y="2020077"/>
            <a:ext cx="882675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B9BFA3F-C7BF-8B14-1DC5-0F075BD824AD}"/>
              </a:ext>
            </a:extLst>
          </p:cNvPr>
          <p:cNvCxnSpPr>
            <a:cxnSpLocks/>
          </p:cNvCxnSpPr>
          <p:nvPr/>
        </p:nvCxnSpPr>
        <p:spPr>
          <a:xfrm>
            <a:off x="1586204" y="2020077"/>
            <a:ext cx="0" cy="825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0D65A4-7F7B-96F7-C181-8C7377703895}"/>
              </a:ext>
            </a:extLst>
          </p:cNvPr>
          <p:cNvCxnSpPr>
            <a:cxnSpLocks/>
          </p:cNvCxnSpPr>
          <p:nvPr/>
        </p:nvCxnSpPr>
        <p:spPr>
          <a:xfrm>
            <a:off x="3816220" y="2020077"/>
            <a:ext cx="0" cy="1329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EFEC52-6C48-CC88-073E-7C4FE4E4F1BA}"/>
              </a:ext>
            </a:extLst>
          </p:cNvPr>
          <p:cNvCxnSpPr>
            <a:cxnSpLocks/>
          </p:cNvCxnSpPr>
          <p:nvPr/>
        </p:nvCxnSpPr>
        <p:spPr>
          <a:xfrm flipH="1">
            <a:off x="5878285" y="1975758"/>
            <a:ext cx="1" cy="1623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AE69BFE-1C6D-911C-8538-CC0E2B73E8E8}"/>
              </a:ext>
            </a:extLst>
          </p:cNvPr>
          <p:cNvCxnSpPr>
            <a:cxnSpLocks/>
          </p:cNvCxnSpPr>
          <p:nvPr/>
        </p:nvCxnSpPr>
        <p:spPr>
          <a:xfrm>
            <a:off x="7875035" y="2020077"/>
            <a:ext cx="0" cy="2139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F600B5D-9FDE-C5C6-8CC9-0E31FBA9FCDC}"/>
              </a:ext>
            </a:extLst>
          </p:cNvPr>
          <p:cNvCxnSpPr>
            <a:cxnSpLocks/>
          </p:cNvCxnSpPr>
          <p:nvPr/>
        </p:nvCxnSpPr>
        <p:spPr>
          <a:xfrm>
            <a:off x="10412963" y="2020077"/>
            <a:ext cx="65315" cy="2747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6E29A8E-6403-7A7D-B03A-58F39AD9BD60}"/>
              </a:ext>
            </a:extLst>
          </p:cNvPr>
          <p:cNvSpPr txBox="1"/>
          <p:nvPr/>
        </p:nvSpPr>
        <p:spPr>
          <a:xfrm>
            <a:off x="298580" y="2892490"/>
            <a:ext cx="37975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Franklin</a:t>
            </a:r>
          </a:p>
          <a:p>
            <a:r>
              <a:rPr lang="en-US" dirty="0">
                <a:solidFill>
                  <a:srgbClr val="FFFFFF"/>
                </a:solidFill>
              </a:rPr>
              <a:t>            -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Objective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- Abstract</a:t>
            </a:r>
          </a:p>
          <a:p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   - Introduction to</a:t>
            </a:r>
          </a:p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   </a:t>
            </a:r>
            <a:r>
              <a:rPr lang="en-US" sz="1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recommendor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system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9EB15-63F8-F3EE-CF02-CF4A751B1C91}"/>
              </a:ext>
            </a:extLst>
          </p:cNvPr>
          <p:cNvSpPr txBox="1"/>
          <p:nvPr/>
        </p:nvSpPr>
        <p:spPr>
          <a:xfrm>
            <a:off x="2416631" y="3198553"/>
            <a:ext cx="26545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      Shivani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             -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e-commerce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- Literature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     review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181AE-655C-AB6B-C2A2-2E74BE8798C2}"/>
              </a:ext>
            </a:extLst>
          </p:cNvPr>
          <p:cNvSpPr txBox="1"/>
          <p:nvPr/>
        </p:nvSpPr>
        <p:spPr>
          <a:xfrm>
            <a:off x="4869792" y="3538821"/>
            <a:ext cx="24570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Manisha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          -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of the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data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- Data 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Description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1F47D-44EB-A4FF-3193-6AB240373D93}"/>
              </a:ext>
            </a:extLst>
          </p:cNvPr>
          <p:cNvSpPr txBox="1"/>
          <p:nvPr/>
        </p:nvSpPr>
        <p:spPr>
          <a:xfrm>
            <a:off x="7094769" y="4101495"/>
            <a:ext cx="2929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Sri Laxmi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statistical 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 Techniques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 Data Analysis  using</a:t>
            </a:r>
          </a:p>
          <a:p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        Popularity based RSs</a:t>
            </a: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0B1CC-4A63-65F8-1A88-A6548AEB312E}"/>
              </a:ext>
            </a:extLst>
          </p:cNvPr>
          <p:cNvSpPr txBox="1"/>
          <p:nvPr/>
        </p:nvSpPr>
        <p:spPr>
          <a:xfrm>
            <a:off x="9551830" y="4767943"/>
            <a:ext cx="38582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Vaishnavi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Data Analysis using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IBCF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772661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CC6F-F09F-57F5-E2B0-C168F24D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6A60-061D-7FB7-0EEE-F08A769EA9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6728707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https://www.kaggle.com/code/shawamar/product-recommendation-system-for-e-commerce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https://www.google.com/url?sa=t&amp;source=web&amp;rct=j&amp;opi=89978449&amp;url=https://www.investopedia.com/terms/e/ecommerce.asp&amp;ved=2ahUKEwif1enlyfeCAxXW1jgGHbmWDr4QFnoECEUQAQ&amp;usg=AOvVaw3RYZWh2DHXhEBdLbNOdBlS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https://www.nvidia.com/en-us/glossary/recommendation-system/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https://www.techtarget.com/searchcio/definition/e-commerce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https://www.turing.com/kb/collaborative-filtering-in-recommender-system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https://www.miquido.com/blog/perks-of-recommendation-systems-in-business/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610D1-032A-9A4C-8F6B-1BAEA5D3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44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3">
              <a:schemeClr val="accent6">
                <a:alpha val="48000"/>
                <a:lumMod val="98000"/>
              </a:schemeClr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A113DF-2C89-2F28-A192-271DDEC69D99}"/>
              </a:ext>
            </a:extLst>
          </p:cNvPr>
          <p:cNvSpPr/>
          <p:nvPr/>
        </p:nvSpPr>
        <p:spPr>
          <a:xfrm>
            <a:off x="938961" y="2853035"/>
            <a:ext cx="421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1341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F5DA-BAA0-5212-1895-8FF81CF2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F6AED-545A-6E52-99F3-E3B3F4D41F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-295328" y="2701248"/>
            <a:ext cx="6888665" cy="224180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This technical report examines the literature and explains the Recommender System ideas. A recommendation engine is a system that filters information to bring movies , music, books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etc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to the user. A set of tools to a user , this data has been vetted to ensure that it is likely to pique the user’s interest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B1DDA-AE3B-8028-3B67-02103407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AutoShape 2" descr="Visual search query image">
            <a:extLst>
              <a:ext uri="{FF2B5EF4-FFF2-40B4-BE49-F238E27FC236}">
                <a16:creationId xmlns:a16="http://schemas.microsoft.com/office/drawing/2014/main" id="{D5C3E8C1-10A1-5960-80EC-83EE0792E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Visual search query image">
            <a:extLst>
              <a:ext uri="{FF2B5EF4-FFF2-40B4-BE49-F238E27FC236}">
                <a16:creationId xmlns:a16="http://schemas.microsoft.com/office/drawing/2014/main" id="{6D451B0D-26DB-7D9E-78AC-A482A3D079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76892" cy="237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Visual search query image">
            <a:extLst>
              <a:ext uri="{FF2B5EF4-FFF2-40B4-BE49-F238E27FC236}">
                <a16:creationId xmlns:a16="http://schemas.microsoft.com/office/drawing/2014/main" id="{7E35519E-6362-DBBA-EDE2-E825AC50F0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Visual search query image">
            <a:extLst>
              <a:ext uri="{FF2B5EF4-FFF2-40B4-BE49-F238E27FC236}">
                <a16:creationId xmlns:a16="http://schemas.microsoft.com/office/drawing/2014/main" id="{40791937-EFEE-9785-4ED0-2B647EAB6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38275" y="3294466"/>
            <a:ext cx="1953798" cy="195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Fundamentals of Recommendation Systems - PyImageSearch">
            <a:extLst>
              <a:ext uri="{FF2B5EF4-FFF2-40B4-BE49-F238E27FC236}">
                <a16:creationId xmlns:a16="http://schemas.microsoft.com/office/drawing/2014/main" id="{0B97D2AE-E587-1D90-7645-2EBA665CF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336" y="0"/>
            <a:ext cx="559866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8612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A0E32-D66E-B03D-2EF4-1066743F6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453448"/>
            <a:ext cx="12192000" cy="1323440"/>
          </a:xfrm>
        </p:spPr>
        <p:txBody>
          <a:bodyPr/>
          <a:lstStyle/>
          <a:p>
            <a:r>
              <a:rPr lang="en-US" dirty="0"/>
              <a:t>Introduction to Recommender Systems and E-Commerce</a:t>
            </a:r>
          </a:p>
        </p:txBody>
      </p:sp>
    </p:spTree>
    <p:extLst>
      <p:ext uri="{BB962C8B-B14F-4D97-AF65-F5344CB8AC3E}">
        <p14:creationId xmlns:p14="http://schemas.microsoft.com/office/powerpoint/2010/main" val="8799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941" y="372793"/>
            <a:ext cx="9088014" cy="1323440"/>
          </a:xfrm>
        </p:spPr>
        <p:txBody>
          <a:bodyPr/>
          <a:lstStyle/>
          <a:p>
            <a:r>
              <a:rPr lang="en-US" sz="3600" u="sng" dirty="0">
                <a:solidFill>
                  <a:schemeClr val="bg1"/>
                </a:solidFill>
                <a:latin typeface="Algerian" panose="04020705040A02060702" pitchFamily="82" charset="0"/>
              </a:rPr>
              <a:t>RECOMMENDER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3B58E-044E-D3C7-9B06-AB898D4ABE2F}"/>
              </a:ext>
            </a:extLst>
          </p:cNvPr>
          <p:cNvSpPr txBox="1"/>
          <p:nvPr/>
        </p:nvSpPr>
        <p:spPr>
          <a:xfrm>
            <a:off x="-398107" y="2234717"/>
            <a:ext cx="595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Recommendation system  is a technology which is used for filter and retrieval the data 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0DAA-7487-A89B-D3D9-533B72998C08}"/>
              </a:ext>
            </a:extLst>
          </p:cNvPr>
          <p:cNvSpPr txBox="1"/>
          <p:nvPr/>
        </p:nvSpPr>
        <p:spPr>
          <a:xfrm>
            <a:off x="0" y="3143150"/>
            <a:ext cx="7685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0" lvl="5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 the methods of unsupervised machine learning ,the task of machine or model is to group the uncategorized data ,  according to similarities, patterns and differences without given any kind of training to the machine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0B1D59-AF91-473A-6E32-689D964F27FF}"/>
              </a:ext>
            </a:extLst>
          </p:cNvPr>
          <p:cNvSpPr txBox="1"/>
          <p:nvPr/>
        </p:nvSpPr>
        <p:spPr>
          <a:xfrm>
            <a:off x="494523" y="5131836"/>
            <a:ext cx="571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00"/>
                </a:solidFill>
              </a:rPr>
              <a:t>These can be based on various criteria ,including past </a:t>
            </a:r>
            <a:r>
              <a:rPr lang="en-US" dirty="0" err="1">
                <a:solidFill>
                  <a:srgbClr val="FFFF00"/>
                </a:solidFill>
              </a:rPr>
              <a:t>puchases</a:t>
            </a:r>
            <a:r>
              <a:rPr lang="en-US" dirty="0">
                <a:solidFill>
                  <a:srgbClr val="FFFF00"/>
                </a:solidFill>
              </a:rPr>
              <a:t> ,search history, demographic information , and other factors</a:t>
            </a:r>
          </a:p>
        </p:txBody>
      </p:sp>
      <p:pic>
        <p:nvPicPr>
          <p:cNvPr id="2050" name="Picture 2" descr="Recommender System Explained | Engineering Education (EngEd) Program ...">
            <a:extLst>
              <a:ext uri="{FF2B5EF4-FFF2-40B4-BE49-F238E27FC236}">
                <a16:creationId xmlns:a16="http://schemas.microsoft.com/office/drawing/2014/main" id="{3B4D586D-B938-D2C8-9A2A-541828C8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105025"/>
            <a:ext cx="47625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51B38E-F36F-F1C6-0CFE-40AC9ADB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B5D3A9-EF1A-C71A-08A4-92DF2B111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-84718" y="3091913"/>
            <a:ext cx="5879030" cy="22418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AEmb"/>
              </a:rPr>
              <a:t>“E-commerce" or "electronic commerce" is the trading of goods and services on the internet. It is your bustling city center or brick-and-mortar shop translated into zeroes and ones on the internet superhighway.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7E21F-2DE7-B05E-17A1-F282249A9517}"/>
              </a:ext>
            </a:extLst>
          </p:cNvPr>
          <p:cNvSpPr txBox="1"/>
          <p:nvPr/>
        </p:nvSpPr>
        <p:spPr>
          <a:xfrm>
            <a:off x="5924502" y="4409717"/>
            <a:ext cx="610222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AEmb"/>
              </a:rPr>
              <a:t>Ecommerce works by connecting buyers and sellers using various electronic channels.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  <a:latin typeface="AEmb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Emb"/>
              </a:rPr>
              <a:t>                     </a:t>
            </a:r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AEmb"/>
              </a:rPr>
              <a:t>For example, you need a channel, such as a website or social media, so customers can find products and services to purchase. Then a payment processor enables the exchange of the goods or services. Once the transaction succeeds, the customer receives a confirmation email or SMS, and a printable receipt.</a:t>
            </a:r>
            <a:br>
              <a:rPr lang="en-US" sz="1600" dirty="0"/>
            </a:b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122" name="Picture 2" descr="Top 5 Largest E commerce Companies in the World - Best Ecommerce sites ...">
            <a:extLst>
              <a:ext uri="{FF2B5EF4-FFF2-40B4-BE49-F238E27FC236}">
                <a16:creationId xmlns:a16="http://schemas.microsoft.com/office/drawing/2014/main" id="{E781194E-1C44-F440-82AE-BEC1F287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34" y="0"/>
            <a:ext cx="6330965" cy="40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977522-CD91-B222-7EB8-FCA0D1C9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50800" dist="317500" dir="5400000" algn="ctr" rotWithShape="0">
                    <a:srgbClr val="000000">
                      <a:alpha val="78000"/>
                    </a:srgbClr>
                  </a:outerShdw>
                </a:effectLst>
              </a:rPr>
              <a:t>Literature 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815A5-69D0-0463-A896-6933F5B60E13}"/>
              </a:ext>
            </a:extLst>
          </p:cNvPr>
          <p:cNvSpPr txBox="1"/>
          <p:nvPr/>
        </p:nvSpPr>
        <p:spPr>
          <a:xfrm>
            <a:off x="5743257" y="2150705"/>
            <a:ext cx="562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4F3A2-50EF-6E3C-D4CD-E9A9E352459B}"/>
              </a:ext>
            </a:extLst>
          </p:cNvPr>
          <p:cNvSpPr txBox="1"/>
          <p:nvPr/>
        </p:nvSpPr>
        <p:spPr>
          <a:xfrm>
            <a:off x="4163142" y="1690688"/>
            <a:ext cx="72934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significant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chanllanges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of collaborative filtering  --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sparsity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                                            -- scalability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Collaborative filtering  measures      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--   cosine metric 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            --   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jaccard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coefficient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                                                                  --    personalized data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Due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 sparsity , sales volumes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on large e-commerce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are decreasing.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en-US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Suggested that the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developers of RSs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should stop using 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the  nearest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</a:rPr>
              <a:t>neighbouring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BECB7CE-CD1E-E829-1B43-A141D3D80F0F}"/>
              </a:ext>
            </a:extLst>
          </p:cNvPr>
          <p:cNvCxnSpPr>
            <a:cxnSpLocks/>
          </p:cNvCxnSpPr>
          <p:nvPr/>
        </p:nvCxnSpPr>
        <p:spPr>
          <a:xfrm>
            <a:off x="3065502" y="3378135"/>
            <a:ext cx="1097640" cy="100877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457AF9-3319-4644-2C2F-3530210F8836}"/>
              </a:ext>
            </a:extLst>
          </p:cNvPr>
          <p:cNvCxnSpPr>
            <a:cxnSpLocks/>
          </p:cNvCxnSpPr>
          <p:nvPr/>
        </p:nvCxnSpPr>
        <p:spPr>
          <a:xfrm>
            <a:off x="3614322" y="2386582"/>
            <a:ext cx="0" cy="9965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06B0A9-2C66-FEAE-AF45-BF273468D8EA}"/>
              </a:ext>
            </a:extLst>
          </p:cNvPr>
          <p:cNvCxnSpPr>
            <a:cxnSpLocks/>
          </p:cNvCxnSpPr>
          <p:nvPr/>
        </p:nvCxnSpPr>
        <p:spPr>
          <a:xfrm>
            <a:off x="3614322" y="2395612"/>
            <a:ext cx="394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6CCB374-91ED-F3A3-8223-D883BEFE01BD}"/>
              </a:ext>
            </a:extLst>
          </p:cNvPr>
          <p:cNvSpPr txBox="1"/>
          <p:nvPr/>
        </p:nvSpPr>
        <p:spPr>
          <a:xfrm>
            <a:off x="345232" y="3152278"/>
            <a:ext cx="6102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SIVAPALAN</a:t>
            </a:r>
            <a:endParaRPr lang="en-US" sz="2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E52F833-0216-C10C-56FC-CAD80CFCB8D7}"/>
              </a:ext>
            </a:extLst>
          </p:cNvPr>
          <p:cNvCxnSpPr>
            <a:cxnSpLocks/>
          </p:cNvCxnSpPr>
          <p:nvPr/>
        </p:nvCxnSpPr>
        <p:spPr>
          <a:xfrm>
            <a:off x="3614322" y="2976465"/>
            <a:ext cx="457200" cy="13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48C737-E25A-05D0-8469-2905AF41557D}"/>
              </a:ext>
            </a:extLst>
          </p:cNvPr>
          <p:cNvCxnSpPr>
            <a:cxnSpLocks/>
          </p:cNvCxnSpPr>
          <p:nvPr/>
        </p:nvCxnSpPr>
        <p:spPr>
          <a:xfrm>
            <a:off x="3614322" y="3738352"/>
            <a:ext cx="394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1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DE229-EC71-A448-65BB-E8C2F890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845EA7-2FFA-A7E2-E29D-3E2F058B4C22}"/>
              </a:ext>
            </a:extLst>
          </p:cNvPr>
          <p:cNvSpPr/>
          <p:nvPr/>
        </p:nvSpPr>
        <p:spPr>
          <a:xfrm>
            <a:off x="288104" y="1414300"/>
            <a:ext cx="34254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 . GUPTA &amp; R . KATARYA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A00A6FD-D351-8DB7-9528-926433B70F91}"/>
              </a:ext>
            </a:extLst>
          </p:cNvPr>
          <p:cNvCxnSpPr>
            <a:cxnSpLocks/>
          </p:cNvCxnSpPr>
          <p:nvPr/>
        </p:nvCxnSpPr>
        <p:spPr>
          <a:xfrm>
            <a:off x="3806889" y="1614355"/>
            <a:ext cx="914400" cy="6809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B7D282-D6F0-CC02-9554-4CBEF0E23674}"/>
              </a:ext>
            </a:extLst>
          </p:cNvPr>
          <p:cNvCxnSpPr>
            <a:cxnSpLocks/>
          </p:cNvCxnSpPr>
          <p:nvPr/>
        </p:nvCxnSpPr>
        <p:spPr>
          <a:xfrm>
            <a:off x="4264089" y="96565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A6DF53-93C2-795A-327F-826EB802C5C4}"/>
              </a:ext>
            </a:extLst>
          </p:cNvPr>
          <p:cNvCxnSpPr>
            <a:cxnSpLocks/>
          </p:cNvCxnSpPr>
          <p:nvPr/>
        </p:nvCxnSpPr>
        <p:spPr>
          <a:xfrm>
            <a:off x="4264089" y="952635"/>
            <a:ext cx="0" cy="8108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1D8246-B455-D80B-1F93-7ED46B92C536}"/>
              </a:ext>
            </a:extLst>
          </p:cNvPr>
          <p:cNvSpPr txBox="1"/>
          <p:nvPr/>
        </p:nvSpPr>
        <p:spPr>
          <a:xfrm>
            <a:off x="4879135" y="952635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UBCF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techniques ,the recommendations are generated  acc to the like or dislike of the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neighbours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node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4AFE-1D6B-CF81-F4D9-F21A7B8BB1FD}"/>
              </a:ext>
            </a:extLst>
          </p:cNvPr>
          <p:cNvSpPr txBox="1"/>
          <p:nvPr/>
        </p:nvSpPr>
        <p:spPr>
          <a:xfrm>
            <a:off x="4879135" y="208125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In IBCF technique, the similarity between the items are calculated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3C8C4-30F1-E578-FD30-A3E1A01F81BB}"/>
              </a:ext>
            </a:extLst>
          </p:cNvPr>
          <p:cNvSpPr txBox="1"/>
          <p:nvPr/>
        </p:nvSpPr>
        <p:spPr>
          <a:xfrm>
            <a:off x="-851418" y="4015226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ZHAO , ZHI-DAN </a:t>
            </a:r>
          </a:p>
          <a:p>
            <a:pPr algn="ctr"/>
            <a:r>
              <a:rPr lang="en-US" sz="1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&amp; </a:t>
            </a:r>
          </a:p>
          <a:p>
            <a:pPr algn="ctr"/>
            <a:r>
              <a:rPr lang="en-US" sz="1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MING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B2267A5-AB78-776B-68B6-71624B21C0A5}"/>
              </a:ext>
            </a:extLst>
          </p:cNvPr>
          <p:cNvCxnSpPr>
            <a:cxnSpLocks/>
          </p:cNvCxnSpPr>
          <p:nvPr/>
        </p:nvCxnSpPr>
        <p:spPr>
          <a:xfrm>
            <a:off x="4385388" y="3923185"/>
            <a:ext cx="0" cy="6388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2A0AF82-194D-357C-36E0-6C2EC8E6F26E}"/>
              </a:ext>
            </a:extLst>
          </p:cNvPr>
          <p:cNvCxnSpPr>
            <a:cxnSpLocks/>
          </p:cNvCxnSpPr>
          <p:nvPr/>
        </p:nvCxnSpPr>
        <p:spPr>
          <a:xfrm>
            <a:off x="4000500" y="4496147"/>
            <a:ext cx="769776" cy="4093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87C220-78B0-9C1C-7D70-67EC1F442D32}"/>
              </a:ext>
            </a:extLst>
          </p:cNvPr>
          <p:cNvCxnSpPr>
            <a:cxnSpLocks/>
          </p:cNvCxnSpPr>
          <p:nvPr/>
        </p:nvCxnSpPr>
        <p:spPr>
          <a:xfrm>
            <a:off x="4385388" y="3928634"/>
            <a:ext cx="3918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605862-A9C6-0A66-FA0A-9A1FC27D5098}"/>
              </a:ext>
            </a:extLst>
          </p:cNvPr>
          <p:cNvSpPr txBox="1"/>
          <p:nvPr/>
        </p:nvSpPr>
        <p:spPr>
          <a:xfrm>
            <a:off x="4911017" y="3688621"/>
            <a:ext cx="652209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drawback of UBCF   ----  if user U like an item I but his/her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neighbours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not gave good ratings  good ratings to that item I will not be recommended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IBCF calculates similarity between two items </a:t>
            </a:r>
          </a:p>
        </p:txBody>
      </p:sp>
    </p:spTree>
    <p:extLst>
      <p:ext uri="{BB962C8B-B14F-4D97-AF65-F5344CB8AC3E}">
        <p14:creationId xmlns:p14="http://schemas.microsoft.com/office/powerpoint/2010/main" val="30578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89AA-A576-6052-13C0-EDF23858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809815"/>
            <a:ext cx="4517351" cy="1254901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Source of the data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4BF78-5FCC-D51C-9194-AA17F939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C6648A-5D53-7844-3517-A31A7CE0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31" y="373224"/>
            <a:ext cx="5400940" cy="6218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3EDAC-9160-45F4-53EF-D54E18B5F5A3}"/>
              </a:ext>
            </a:extLst>
          </p:cNvPr>
          <p:cNvSpPr txBox="1"/>
          <p:nvPr/>
        </p:nvSpPr>
        <p:spPr>
          <a:xfrm>
            <a:off x="213936" y="1851906"/>
            <a:ext cx="610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Collected the data of amazon beauty products from Kaggle website</a:t>
            </a:r>
          </a:p>
          <a:p>
            <a:r>
              <a:rPr lang="en-US" dirty="0"/>
              <a:t>      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https://www.kaggle.com/skillsmuggler/amazon-ratings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F8641D-EF1D-04B9-B4BB-1862566FB3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5155" y="3630345"/>
            <a:ext cx="3767257" cy="2616883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SAMPLE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7868E1-0253-C686-C3D6-59743143A989}"/>
              </a:ext>
            </a:extLst>
          </p:cNvPr>
          <p:cNvSpPr txBox="1"/>
          <p:nvPr/>
        </p:nvSpPr>
        <p:spPr>
          <a:xfrm>
            <a:off x="1281334" y="4557090"/>
            <a:ext cx="39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This  is the sample data of size 20</a:t>
            </a:r>
          </a:p>
        </p:txBody>
      </p:sp>
    </p:spTree>
    <p:extLst>
      <p:ext uri="{BB962C8B-B14F-4D97-AF65-F5344CB8AC3E}">
        <p14:creationId xmlns:p14="http://schemas.microsoft.com/office/powerpoint/2010/main" val="2618887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912</TotalTime>
  <Words>1075</Words>
  <Application>Microsoft Office PowerPoint</Application>
  <PresentationFormat>Widescreen</PresentationFormat>
  <Paragraphs>148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PRODUCT RECOMMENDATION SYSYTEM AND ECOMMERCE</vt:lpstr>
      <vt:lpstr>OBJECTIVE</vt:lpstr>
      <vt:lpstr>Abstract</vt:lpstr>
      <vt:lpstr>PowerPoint Presentation</vt:lpstr>
      <vt:lpstr>RECOMMENDER SYSTEMS</vt:lpstr>
      <vt:lpstr>E-COMMERCE</vt:lpstr>
      <vt:lpstr>Literature Review</vt:lpstr>
      <vt:lpstr>PowerPoint Presentation</vt:lpstr>
      <vt:lpstr>Source of the data                </vt:lpstr>
      <vt:lpstr>Data Description</vt:lpstr>
      <vt:lpstr>Methodology</vt:lpstr>
      <vt:lpstr>STATISTICAL TECHNIQUES</vt:lpstr>
      <vt:lpstr>PowerPoint Presentation</vt:lpstr>
      <vt:lpstr>Popularity based Recommendation System</vt:lpstr>
      <vt:lpstr>PowerPoint Presentation</vt:lpstr>
      <vt:lpstr>PowerPoint Presentation</vt:lpstr>
      <vt:lpstr>PowerPoint Presentation</vt:lpstr>
      <vt:lpstr>Item based collaborative using correlation matrix</vt:lpstr>
      <vt:lpstr>PowerPoint Presentation</vt:lpstr>
      <vt:lpstr>PowerPoint Presentation</vt:lpstr>
      <vt:lpstr>PowerPoint Presentation</vt:lpstr>
      <vt:lpstr>Work Distribution 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RECOMMENDATION SYSYTEM AND ECOMMERCE</dc:title>
  <dc:creator>Vinny Franklin</dc:creator>
  <cp:lastModifiedBy>vaishnavi kalwa</cp:lastModifiedBy>
  <cp:revision>6</cp:revision>
  <dcterms:created xsi:type="dcterms:W3CDTF">2024-01-05T06:38:27Z</dcterms:created>
  <dcterms:modified xsi:type="dcterms:W3CDTF">2024-09-28T14:33:52Z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